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charts/chart333.xml" ContentType="application/vnd.openxmlformats-officedocument.drawingml.chart+xml"/>
  <Override PartName="/ppt/charts/chart334.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5"/>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2028" r:id="rId80"/>
    <p:sldId id="1603" r:id="rId81"/>
    <p:sldId id="1643" r:id="rId82"/>
    <p:sldId id="1620" r:id="rId83"/>
    <p:sldId id="1686"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33.xml.rels><?xml version="1.0" encoding="UTF-8" standalone="yes"?>
<Relationships xmlns="http://schemas.openxmlformats.org/package/2006/relationships"><Relationship Id="rId1" Type="http://schemas.openxmlformats.org/officeDocument/2006/relationships/package" Target="../embeddings/Microsoft_Excel_Worksheet332.xlsx"/></Relationships>
</file>

<file path=ppt/charts/_rels/chart334.xml.rels><?xml version="1.0" encoding="UTF-8" standalone="yes"?>
<Relationships xmlns="http://schemas.openxmlformats.org/package/2006/relationships"><Relationship Id="rId1" Type="http://schemas.openxmlformats.org/officeDocument/2006/relationships/package" Target="../embeddings/Microsoft_Excel_Worksheet333.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1</c:v>
                </c:pt>
                <c:pt idx="2">
                  <c:v>1</c:v>
                </c:pt>
                <c:pt idx="3">
                  <c:v>44</c:v>
                </c:pt>
                <c:pt idx="4">
                  <c:v>0</c:v>
                </c:pt>
                <c:pt idx="5">
                  <c:v>1</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Devon University Healthcare NHS Foundation Trust</c:v>
                </c:pt>
                <c:pt idx="2">
                  <c:v>University Hospitals Dorset NHS Foundation Trust</c:v>
                </c:pt>
                <c:pt idx="3">
                  <c:v>Royal Cornwall Hospitals NHS Trust</c:v>
                </c:pt>
                <c:pt idx="4">
                  <c:v>Northern Devon Healthcare NHS Trust</c:v>
                </c:pt>
              </c:strCache>
            </c:strRef>
          </c:cat>
          <c:val>
            <c:numRef>
              <c:f>Sheet1!$B$2:$B$6</c:f>
              <c:numCache>
                <c:formatCode>0.0</c:formatCode>
                <c:ptCount val="5"/>
                <c:pt idx="0">
                  <c:v>7.6</c:v>
                </c:pt>
                <c:pt idx="1">
                  <c:v>7.5</c:v>
                </c:pt>
                <c:pt idx="2">
                  <c:v>7.4</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Devon University Healthcare NHS Foundation Trust</c:v>
                </c:pt>
                <c:pt idx="2">
                  <c:v>University Hospitals Dorset NHS Foundation Trust</c:v>
                </c:pt>
                <c:pt idx="3">
                  <c:v>Royal Cornwall Hospitals NHS Trust</c:v>
                </c:pt>
                <c:pt idx="4">
                  <c:v>Northern Devon Healthcare NHS Trust</c:v>
                </c:pt>
              </c:strCache>
            </c:strRef>
          </c:cat>
          <c:val>
            <c:numRef>
              <c:f>Sheet1!$C$2:$C$6</c:f>
              <c:numCache>
                <c:formatCode>0.0</c:formatCode>
                <c:ptCount val="5"/>
                <c:pt idx="0">
                  <c:v>2.4000000000000004</c:v>
                </c:pt>
                <c:pt idx="1">
                  <c:v>2.5</c:v>
                </c:pt>
                <c:pt idx="2">
                  <c:v>2.5999999999999996</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Yeovil District Hospital NHS Foundation Trust</c:v>
                </c:pt>
                <c:pt idx="1">
                  <c:v>Great Western Hospitals NHS Foundation Trust</c:v>
                </c:pt>
                <c:pt idx="2">
                  <c:v>Gloucestershire Hospitals NHS Foundation Trust</c:v>
                </c:pt>
                <c:pt idx="3">
                  <c:v>University Hospitals Plymouth NHS Trust</c:v>
                </c:pt>
                <c:pt idx="4">
                  <c:v>Royal United Hospitals Bath NHS Foundation Trust</c:v>
                </c:pt>
              </c:strCache>
            </c:strRef>
          </c:cat>
          <c:val>
            <c:numRef>
              <c:f>Sheet1!$B$2:$B$6</c:f>
              <c:numCache>
                <c:formatCode>0.0</c:formatCode>
                <c:ptCount val="5"/>
                <c:pt idx="0">
                  <c:v>6.8</c:v>
                </c:pt>
                <c:pt idx="1">
                  <c:v>6.9</c:v>
                </c:pt>
                <c:pt idx="2">
                  <c:v>6.9</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Yeovil District Hospital NHS Foundation Trust</c:v>
                </c:pt>
                <c:pt idx="1">
                  <c:v>Great Western Hospitals NHS Foundation Trust</c:v>
                </c:pt>
                <c:pt idx="2">
                  <c:v>Gloucestershire Hospitals NHS Foundation Trust</c:v>
                </c:pt>
                <c:pt idx="3">
                  <c:v>University Hospitals Plymouth NHS Trust</c:v>
                </c:pt>
                <c:pt idx="4">
                  <c:v>Royal United Hospitals Bath NHS Foundation Trust</c:v>
                </c:pt>
              </c:strCache>
            </c:strRef>
          </c:cat>
          <c:val>
            <c:numRef>
              <c:f>Sheet1!$C$2:$C$6</c:f>
              <c:numCache>
                <c:formatCode>0.0</c:formatCode>
                <c:ptCount val="5"/>
                <c:pt idx="0">
                  <c:v>3.2</c:v>
                </c:pt>
                <c:pt idx="1">
                  <c:v>3.0999999999999996</c:v>
                </c:pt>
                <c:pt idx="2">
                  <c:v>3.0999999999999996</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0.1855558985550001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9.0205000000000091E-2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0.94172399999999978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9.0205000000000091E-2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0.32355499999999981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0.65056000000000047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7.2486740000000003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0.20139317342529939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8.7619000000000113E-2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0.91473899999999997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8.7620000000000253E-2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0.31428299999999965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0.90530500000000025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7.6460850000000002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1.5748550000000003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0.40837599999999963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0.11385199999999962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1.188600000000001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0.11385199999999962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0.40837600000000052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0.14250000000000007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8.6945920000000001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0.11155999999999988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0.33816399999999991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9.4278000000000084E-2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0.98424599999999973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9.4276999999999944E-2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0.33816399999999991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0.61164100000000055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7.2652279999999996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0.21148800000000012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0.31267600000000062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8.7170999999999665E-2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0.91006000000000054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8.7171999999998917E-2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0.31267599999999973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0.84940900000000141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8.1304459999999992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0.12500099999999925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0.12728599999999979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3.5486999999999824E-2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0.3704730000000005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3.5486999999999824E-2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0.12728599999999979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0.20120600000000088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8.9783519999999992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14</c:v>
                </c:pt>
                <c:pt idx="1">
                  <c:v>26</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0.11030699999999971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0.32056799999999974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8.9372000000000007E-2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0.93303100000000061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8.9372000000000007E-2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0.32056799999999974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0.77255900000000022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4.5896739999999996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0.35072399999999959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0.33448900000000048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9.3252999999999808E-2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0.97354900000000022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9.3252999999999808E-2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0.33448899999999959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0.88534700000000033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6.8139219999999998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0.38976098525759983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0.15111499999999989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1.5776159999999999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0.15111500000000078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0.54203299999999999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0.69577400000000011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7.5765269999999996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0.9358019999999998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0.3866909999999999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0.10780600000000007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1.1254829999999991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0.1078070000000011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0.38668999999999976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0.44299299999999953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7.8180940000000003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1.2230900000000005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0.40836899999999954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0.11385000000000023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1.1885789999999998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0.11385000000000023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0.40836899999999954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0.88619500000000073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6.5553470000000003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Leaving hospital Q36. To what extent did hospital staff take your family or home situation into account when planning for you to leave hospital?</c:v>
                </c:pt>
                <c:pt idx="1">
                  <c:v>Operations and procedures Q33. Beforehand, how well did hospital staff explain how you might feel after you had the operations or procedures?</c:v>
                </c:pt>
                <c:pt idx="2">
                  <c:v>The hospital and ward Q9. Did you get enough help from staff to wash or keep yourself clean?</c:v>
                </c:pt>
                <c:pt idx="3">
                  <c:v>Operations and procedures Q34. After the operations or procedures, how well did hospital staff explain how the operation or procedure had gone?</c:v>
                </c:pt>
                <c:pt idx="4">
                  <c:v>Leaving hospital Q37. Did hospital staff discuss with you whether you would need any additional equipment in your home, or any changes to your home, after leaving the hospital?</c:v>
                </c:pt>
              </c:strCache>
            </c:strRef>
          </c:cat>
          <c:val>
            <c:numRef>
              <c:f>Sheet1!$B$2:$B$6</c:f>
              <c:numCache>
                <c:formatCode>0.0</c:formatCode>
                <c:ptCount val="5"/>
                <c:pt idx="0">
                  <c:v>7.6</c:v>
                </c:pt>
                <c:pt idx="1">
                  <c:v>8</c:v>
                </c:pt>
                <c:pt idx="2">
                  <c:v>8.5</c:v>
                </c:pt>
                <c:pt idx="3">
                  <c:v>8.3000000000000007</c:v>
                </c:pt>
                <c:pt idx="4">
                  <c:v>8.6999999999999993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Q36. To what extent did hospital staff take your family or home situation into account when planning for you to leave hospital?</c:v>
                </c:pt>
                <c:pt idx="1">
                  <c:v>Operations and procedures Q33. Beforehand, how well did hospital staff explain how you might feel after you had the operations or procedures?</c:v>
                </c:pt>
                <c:pt idx="2">
                  <c:v>The hospital and ward Q9. Did you get enough help from staff to wash or keep yourself clean?</c:v>
                </c:pt>
                <c:pt idx="3">
                  <c:v>Operations and procedures Q34. After the operations or procedures, how well did hospital staff explain how the operation or procedure had gone?</c:v>
                </c:pt>
                <c:pt idx="4">
                  <c:v>Leaving hospital Q37. Did hospital staff discuss with you whether you would need any additional equipment in your home, or any changes to your home, after leaving the hospital?</c:v>
                </c:pt>
              </c:strCache>
            </c:strRef>
          </c:cat>
          <c:val>
            <c:numRef>
              <c:f>Sheet1!$C$2:$C$6</c:f>
              <c:numCache>
                <c:formatCode>0.0</c:formatCode>
                <c:ptCount val="5"/>
                <c:pt idx="0">
                  <c:v>7.2</c:v>
                </c:pt>
                <c:pt idx="1">
                  <c:v>7.6</c:v>
                </c:pt>
                <c:pt idx="2">
                  <c:v>8.1</c:v>
                </c:pt>
                <c:pt idx="3">
                  <c:v>7.9</c:v>
                </c:pt>
                <c:pt idx="4">
                  <c:v>8.3000000000000007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Your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Your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Your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Your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Your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Your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Your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Your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0.92169779325975998</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Devon Healthcare NHS Trust</c:v>
                </c:pt>
                <c:pt idx="1">
                  <c:v>University Hospitals Bristol and Weston NHS Foundation Trust</c:v>
                </c:pt>
                <c:pt idx="2">
                  <c:v>Torbay and South Devon NHS Foundation Trust</c:v>
                </c:pt>
                <c:pt idx="3">
                  <c:v>Royal United Hospitals Bath NHS Foundation Trust</c:v>
                </c:pt>
                <c:pt idx="4">
                  <c:v>University Hospitals Plymouth NHS Trust</c:v>
                </c:pt>
              </c:strCache>
            </c:strRef>
          </c:cat>
          <c:val>
            <c:numRef>
              <c:f>Sheet1!$B$2:$B$6</c:f>
              <c:numCache>
                <c:formatCode>0.0</c:formatCode>
                <c:ptCount val="5"/>
                <c:pt idx="0">
                  <c:v>1.5</c:v>
                </c:pt>
                <c:pt idx="1">
                  <c:v>1.4</c:v>
                </c:pt>
                <c:pt idx="2">
                  <c:v>1.3</c:v>
                </c:pt>
                <c:pt idx="3">
                  <c:v>1.2</c:v>
                </c:pt>
                <c:pt idx="4">
                  <c:v>1.2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Devon Healthcare NHS Trust</c:v>
                </c:pt>
                <c:pt idx="1">
                  <c:v>University Hospitals Bristol and Weston NHS Foundation Trust</c:v>
                </c:pt>
                <c:pt idx="2">
                  <c:v>Torbay and South Devon NHS Foundation Trust</c:v>
                </c:pt>
                <c:pt idx="3">
                  <c:v>Royal United Hospitals Bath NHS Foundation Trust</c:v>
                </c:pt>
                <c:pt idx="4">
                  <c:v>University Hospitals Plymouth NHS Trust</c:v>
                </c:pt>
              </c:strCache>
            </c:strRef>
          </c:cat>
          <c:val>
            <c:numRef>
              <c:f>Sheet1!$C$2:$C$6</c:f>
              <c:numCache>
                <c:formatCode>0.0</c:formatCode>
                <c:ptCount val="5"/>
                <c:pt idx="0">
                  <c:v>8.5</c:v>
                </c:pt>
                <c:pt idx="1">
                  <c:v>8.6</c:v>
                </c:pt>
                <c:pt idx="2">
                  <c:v>8.6999999999999993</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Dorset County Hospital NHS Foundation Trust</c:v>
                </c:pt>
                <c:pt idx="2">
                  <c:v>Great Western Hospitals NHS Foundation Trust</c:v>
                </c:pt>
                <c:pt idx="3">
                  <c:v>University Hospitals Dorset NHS Foundation Trust</c:v>
                </c:pt>
                <c:pt idx="4">
                  <c:v>North Bristol NHS Trust</c:v>
                </c:pt>
              </c:strCache>
            </c:strRef>
          </c:cat>
          <c:val>
            <c:numRef>
              <c:f>Sheet1!$B$2:$B$6</c:f>
              <c:numCache>
                <c:formatCode>0.0</c:formatCode>
                <c:ptCount val="5"/>
                <c:pt idx="0">
                  <c:v>0.7</c:v>
                </c:pt>
                <c:pt idx="1">
                  <c:v>0.8</c:v>
                </c:pt>
                <c:pt idx="2">
                  <c:v>0.9</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Dorset County Hospital NHS Foundation Trust</c:v>
                </c:pt>
                <c:pt idx="2">
                  <c:v>Great Western Hospitals NHS Foundation Trust</c:v>
                </c:pt>
                <c:pt idx="3">
                  <c:v>University Hospitals Dorset NHS Foundation Trust</c:v>
                </c:pt>
                <c:pt idx="4">
                  <c:v>North Bristol NHS Trust</c:v>
                </c:pt>
              </c:strCache>
            </c:strRef>
          </c:cat>
          <c:val>
            <c:numRef>
              <c:f>Sheet1!$C$2:$C$6</c:f>
              <c:numCache>
                <c:formatCode>0.0</c:formatCode>
                <c:ptCount val="5"/>
                <c:pt idx="0">
                  <c:v>9.3000000000000007</c:v>
                </c:pt>
                <c:pt idx="1">
                  <c:v>9.1999999999999993</c:v>
                </c:pt>
                <c:pt idx="2">
                  <c:v>9.1</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0.1247595571906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0.12146800000000002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1.2681040000000001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0.12146800000000013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0.43569099999999983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0.87208100000000011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0.92169800000000002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Your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Your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Your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Your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Your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Your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Your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Your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9.0826155328979503</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Q5. Were you ever prevented from sleeping at night by noise from staff?</c:v>
                </c:pt>
                <c:pt idx="1">
                  <c:v>The hospital and ward Q5. Were you ever prevented from sleeping at night by noise from other patients?</c:v>
                </c:pt>
                <c:pt idx="2">
                  <c:v>The hospital and ward Q5. Were you ever prevented from sleeping at night by hospital lighting?</c:v>
                </c:pt>
                <c:pt idx="3">
                  <c:v>Feedback on care Q49. During your hospital stay, were you ever asked to give your views on the quality of your care?</c:v>
                </c:pt>
                <c:pt idx="4">
                  <c:v>Nurses Q22. In your opinion, were there enough nurses on duty to care for you in hospital?</c:v>
                </c:pt>
              </c:strCache>
            </c:strRef>
          </c:cat>
          <c:val>
            <c:numRef>
              <c:f>Sheet1!$B$2:$B$6</c:f>
              <c:numCache>
                <c:formatCode>0.0</c:formatCode>
                <c:ptCount val="5"/>
                <c:pt idx="0">
                  <c:v>7.4</c:v>
                </c:pt>
                <c:pt idx="1">
                  <c:v>5.3</c:v>
                </c:pt>
                <c:pt idx="2">
                  <c:v>7.6</c:v>
                </c:pt>
                <c:pt idx="3">
                  <c:v>0.9</c:v>
                </c:pt>
                <c:pt idx="4">
                  <c:v>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Q5. Were you ever prevented from sleeping at night by noise from staff?</c:v>
                </c:pt>
                <c:pt idx="1">
                  <c:v>The hospital and ward Q5. Were you ever prevented from sleeping at night by noise from other patients?</c:v>
                </c:pt>
                <c:pt idx="2">
                  <c:v>The hospital and ward Q5. Were you ever prevented from sleeping at night by hospital lighting?</c:v>
                </c:pt>
                <c:pt idx="3">
                  <c:v>Feedback on care Q49. During your hospital stay, were you ever asked to give your views on the quality of your care?</c:v>
                </c:pt>
                <c:pt idx="4">
                  <c:v>Nurses Q22. In your opinion, were there enough nurses on duty to care for you in hospital?</c:v>
                </c:pt>
              </c:strCache>
            </c:strRef>
          </c:cat>
          <c:val>
            <c:numRef>
              <c:f>Sheet1!$C$2:$C$6</c:f>
              <c:numCache>
                <c:formatCode>0.0</c:formatCode>
                <c:ptCount val="5"/>
                <c:pt idx="0">
                  <c:v>8.1</c:v>
                </c:pt>
                <c:pt idx="1">
                  <c:v>6</c:v>
                </c:pt>
                <c:pt idx="2">
                  <c:v>8.1</c:v>
                </c:pt>
                <c:pt idx="3">
                  <c:v>1.4</c:v>
                </c:pt>
                <c:pt idx="4">
                  <c:v>7.3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Sheet1!$B$2:$B$6</c:f>
              <c:numCache>
                <c:formatCode>0.0</c:formatCode>
                <c:ptCount val="5"/>
                <c:pt idx="0">
                  <c:v>9.4</c:v>
                </c:pt>
                <c:pt idx="1">
                  <c:v>9.4</c:v>
                </c:pt>
                <c:pt idx="2">
                  <c:v>9.3000000000000007</c:v>
                </c:pt>
                <c:pt idx="3">
                  <c:v>9.3000000000000007</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Sheet1!$C$2:$C$6</c:f>
              <c:numCache>
                <c:formatCode>0.0</c:formatCode>
                <c:ptCount val="5"/>
                <c:pt idx="0">
                  <c:v>0.59999999999999964</c:v>
                </c:pt>
                <c:pt idx="1">
                  <c:v>0.59999999999999964</c:v>
                </c:pt>
                <c:pt idx="2">
                  <c:v>0.69999999999999929</c:v>
                </c:pt>
                <c:pt idx="3">
                  <c:v>0.69999999999999929</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Great Western Hospitals NHS Foundation Trust</c:v>
                </c:pt>
                <c:pt idx="2">
                  <c:v>Yeovil District Hospital NHS Foundation Trust</c:v>
                </c:pt>
                <c:pt idx="3">
                  <c:v>Salisbury NHS Foundation Trust</c:v>
                </c:pt>
                <c:pt idx="4">
                  <c:v>Somerset NHS Foundation Trust</c:v>
                </c:pt>
              </c:strCache>
            </c:strRef>
          </c:cat>
          <c:val>
            <c:numRef>
              <c:f>Sheet1!$B$2:$B$6</c:f>
              <c:numCache>
                <c:formatCode>0.0</c:formatCode>
                <c:ptCount val="5"/>
                <c:pt idx="0">
                  <c:v>8.8000000000000007</c:v>
                </c:pt>
                <c:pt idx="1">
                  <c:v>8.8000000000000007</c:v>
                </c:pt>
                <c:pt idx="2">
                  <c:v>8.9</c:v>
                </c:pt>
                <c:pt idx="3">
                  <c:v>9</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Great Western Hospitals NHS Foundation Trust</c:v>
                </c:pt>
                <c:pt idx="2">
                  <c:v>Yeovil District Hospital NHS Foundation Trust</c:v>
                </c:pt>
                <c:pt idx="3">
                  <c:v>Salisbury NHS Foundation Trust</c:v>
                </c:pt>
                <c:pt idx="4">
                  <c:v>Somerset NHS Foundation Trust</c:v>
                </c:pt>
              </c:strCache>
            </c:strRef>
          </c:cat>
          <c:val>
            <c:numRef>
              <c:f>Sheet1!$C$2:$C$6</c:f>
              <c:numCache>
                <c:formatCode>0.0</c:formatCode>
                <c:ptCount val="5"/>
                <c:pt idx="0">
                  <c:v>1.1999999999999993</c:v>
                </c:pt>
                <c:pt idx="1">
                  <c:v>1.1999999999999993</c:v>
                </c:pt>
                <c:pt idx="2">
                  <c:v>1.0999999999999996</c:v>
                </c:pt>
                <c:pt idx="3">
                  <c:v>1</c:v>
                </c:pt>
                <c:pt idx="4">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0.25470900000000007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0.22195900000000002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6.1880000000000379E-2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0.6460240000000006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6.1880999999999631E-2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0.22195900000000002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8.2167000000000101E-2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9.0826159999999998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Your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Your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Your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Your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Your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Your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Your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Your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8.0102643203452093</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Northern Devon Healthcare NHS Trust</c:v>
                </c:pt>
                <c:pt idx="2">
                  <c:v>North Bristol NHS Trust</c:v>
                </c:pt>
                <c:pt idx="3">
                  <c:v>Torbay and South Devon NHS Foundation Trust</c:v>
                </c:pt>
                <c:pt idx="4">
                  <c:v>Somerset NHS Foundation Trust</c:v>
                </c:pt>
              </c:strCache>
            </c:strRef>
          </c:cat>
          <c:val>
            <c:numRef>
              <c:f>Sheet1!$B$2:$B$6</c:f>
              <c:numCache>
                <c:formatCode>0.0</c:formatCode>
                <c:ptCount val="5"/>
                <c:pt idx="0">
                  <c:v>8.5</c:v>
                </c:pt>
                <c:pt idx="1">
                  <c:v>8.5</c:v>
                </c:pt>
                <c:pt idx="2">
                  <c:v>8.3000000000000007</c:v>
                </c:pt>
                <c:pt idx="3">
                  <c:v>8.3000000000000007</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Northern Devon Healthcare NHS Trust</c:v>
                </c:pt>
                <c:pt idx="2">
                  <c:v>North Bristol NHS Trust</c:v>
                </c:pt>
                <c:pt idx="3">
                  <c:v>Torbay and South Devon NHS Foundation Trust</c:v>
                </c:pt>
                <c:pt idx="4">
                  <c:v>Somerset NHS Foundation Trust</c:v>
                </c:pt>
              </c:strCache>
            </c:strRef>
          </c:cat>
          <c:val>
            <c:numRef>
              <c:f>Sheet1!$C$2:$C$6</c:f>
              <c:numCache>
                <c:formatCode>0.0</c:formatCode>
                <c:ptCount val="5"/>
                <c:pt idx="0">
                  <c:v>1.5</c:v>
                </c:pt>
                <c:pt idx="1">
                  <c:v>1.5</c:v>
                </c:pt>
                <c:pt idx="2">
                  <c:v>1.6999999999999993</c:v>
                </c:pt>
                <c:pt idx="3">
                  <c:v>1.6999999999999993</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Great Western Hospitals NHS Foundation Trust</c:v>
                </c:pt>
                <c:pt idx="2">
                  <c:v>Salisbury NHS Foundation Trust</c:v>
                </c:pt>
                <c:pt idx="3">
                  <c:v>Yeovil District Hospital NHS Foundation Trust</c:v>
                </c:pt>
                <c:pt idx="4">
                  <c:v>University Hospitals Dorset NHS Foundation Trust</c:v>
                </c:pt>
              </c:strCache>
            </c:strRef>
          </c:cat>
          <c:val>
            <c:numRef>
              <c:f>Sheet1!$B$2:$B$6</c:f>
              <c:numCache>
                <c:formatCode>0.0</c:formatCode>
                <c:ptCount val="5"/>
                <c:pt idx="0">
                  <c:v>7.8</c:v>
                </c:pt>
                <c:pt idx="1">
                  <c:v>7.9</c:v>
                </c:pt>
                <c:pt idx="2">
                  <c:v>8</c:v>
                </c:pt>
                <c:pt idx="3">
                  <c:v>8</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Great Western Hospitals NHS Foundation Trust</c:v>
                </c:pt>
                <c:pt idx="2">
                  <c:v>Salisbury NHS Foundation Trust</c:v>
                </c:pt>
                <c:pt idx="3">
                  <c:v>Yeovil District Hospital NHS Foundation Trust</c:v>
                </c:pt>
                <c:pt idx="4">
                  <c:v>University Hospitals Dorset NHS Foundation Trust</c:v>
                </c:pt>
              </c:strCache>
            </c:strRef>
          </c:cat>
          <c:val>
            <c:numRef>
              <c:f>Sheet1!$C$2:$C$6</c:f>
              <c:numCache>
                <c:formatCode>0.0</c:formatCode>
                <c:ptCount val="5"/>
                <c:pt idx="0">
                  <c:v>2.2000000000000002</c:v>
                </c:pt>
                <c:pt idx="1">
                  <c:v>2.0999999999999996</c:v>
                </c:pt>
                <c:pt idx="2">
                  <c:v>2</c:v>
                </c:pt>
                <c:pt idx="3">
                  <c:v>2</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0.26793402827430057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8.1063999999999581E-2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0.84628999999999976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8.1063999999999581E-2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0.29076600000000141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0.4663219999999999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8.0102639999999994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8.6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6.9</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3.0999999999999996</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4.8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4.7</c:v>
                </c:pt>
                <c:pt idx="1">
                  <c:v>5.2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7.3</c:v>
                </c:pt>
                <c:pt idx="1">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6.8</c:v>
                </c:pt>
                <c:pt idx="1">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Your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Your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Your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Your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Your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Your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Your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Your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7.44986612323477</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c:v>
                </c:pt>
                <c:pt idx="1">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c:v>
                </c:pt>
                <c:pt idx="1">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United Hospitals Bath NHS Foundation Trust</c:v>
                </c:pt>
                <c:pt idx="1">
                  <c:v>Yeovil District Hospital NHS Foundation Trust</c:v>
                </c:pt>
                <c:pt idx="2">
                  <c:v>University Hospitals Dorset NHS Foundation Trust</c:v>
                </c:pt>
                <c:pt idx="3">
                  <c:v>Somerset NHS Foundation Trust</c:v>
                </c:pt>
                <c:pt idx="4">
                  <c:v>North Bristol NHS Trust</c:v>
                </c:pt>
              </c:strCache>
            </c:strRef>
          </c:cat>
          <c:val>
            <c:numRef>
              <c:f>Sheet1!$B$2:$B$6</c:f>
              <c:numCache>
                <c:formatCode>0.0</c:formatCode>
                <c:ptCount val="5"/>
                <c:pt idx="0">
                  <c:v>7.7</c:v>
                </c:pt>
                <c:pt idx="1">
                  <c:v>7.6</c:v>
                </c:pt>
                <c:pt idx="2">
                  <c:v>7.4</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United Hospitals Bath NHS Foundation Trust</c:v>
                </c:pt>
                <c:pt idx="1">
                  <c:v>Yeovil District Hospital NHS Foundation Trust</c:v>
                </c:pt>
                <c:pt idx="2">
                  <c:v>University Hospitals Dorset NHS Foundation Trust</c:v>
                </c:pt>
                <c:pt idx="3">
                  <c:v>Somerset NHS Foundation Trust</c:v>
                </c:pt>
                <c:pt idx="4">
                  <c:v>North Bristol NHS Trust</c:v>
                </c:pt>
              </c:strCache>
            </c:strRef>
          </c:cat>
          <c:val>
            <c:numRef>
              <c:f>Sheet1!$C$2:$C$6</c:f>
              <c:numCache>
                <c:formatCode>0.0</c:formatCode>
                <c:ptCount val="5"/>
                <c:pt idx="0">
                  <c:v>2.2999999999999998</c:v>
                </c:pt>
                <c:pt idx="1">
                  <c:v>2.4000000000000004</c:v>
                </c:pt>
                <c:pt idx="2">
                  <c:v>2.5999999999999996</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6.1</c:v>
                </c:pt>
                <c:pt idx="1">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3.9000000000000004</c:v>
                </c:pt>
                <c:pt idx="1">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Cornwall Hospitals NHS Trust</c:v>
                </c:pt>
                <c:pt idx="2">
                  <c:v>Northern Devon Healthcare NHS Trust</c:v>
                </c:pt>
                <c:pt idx="3">
                  <c:v>Dorset County Hospital NHS Foundation Trust</c:v>
                </c:pt>
                <c:pt idx="4">
                  <c:v>Gloucestershire Hospitals NHS Foundation Trust</c:v>
                </c:pt>
              </c:strCache>
            </c:strRef>
          </c:cat>
          <c:val>
            <c:numRef>
              <c:f>Sheet1!$B$2:$B$6</c:f>
              <c:numCache>
                <c:formatCode>0.0</c:formatCode>
                <c:ptCount val="5"/>
                <c:pt idx="0">
                  <c:v>6.4</c:v>
                </c:pt>
                <c:pt idx="1">
                  <c:v>6.7</c:v>
                </c:pt>
                <c:pt idx="2">
                  <c:v>6.8</c:v>
                </c:pt>
                <c:pt idx="3">
                  <c:v>6.9</c:v>
                </c:pt>
                <c:pt idx="4">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Cornwall Hospitals NHS Trust</c:v>
                </c:pt>
                <c:pt idx="2">
                  <c:v>Northern Devon Healthcare NHS Trust</c:v>
                </c:pt>
                <c:pt idx="3">
                  <c:v>Dorset County Hospital NHS Foundation Trust</c:v>
                </c:pt>
                <c:pt idx="4">
                  <c:v>Gloucestershire Hospitals NHS Foundation Trust</c:v>
                </c:pt>
              </c:strCache>
            </c:strRef>
          </c:cat>
          <c:val>
            <c:numRef>
              <c:f>Sheet1!$C$2:$C$6</c:f>
              <c:numCache>
                <c:formatCode>0.0</c:formatCode>
                <c:ptCount val="5"/>
                <c:pt idx="0">
                  <c:v>3.5999999999999996</c:v>
                </c:pt>
                <c:pt idx="1">
                  <c:v>3.3</c:v>
                </c:pt>
                <c:pt idx="2">
                  <c:v>3.2</c:v>
                </c:pt>
                <c:pt idx="3">
                  <c:v>3.0999999999999996</c:v>
                </c:pt>
                <c:pt idx="4">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6.8</c:v>
                </c:pt>
                <c:pt idx="1">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c:v>
                </c:pt>
                <c:pt idx="1">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c:v>
                </c:pt>
                <c:pt idx="1">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0.50315144194089978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0.16427900000000051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1.7150479999999995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0.75353000000000048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0.80734200000000023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7.0466069999999998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6.3</c:v>
                </c:pt>
                <c:pt idx="1">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3.7</c:v>
                </c:pt>
                <c:pt idx="1">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9.3000000000000007</c:v>
                </c:pt>
                <c:pt idx="1">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6.0240000000000293E-2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0.49216100000000029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0.13720999999999961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1.4324590000000006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0.62937099999999901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0.33237000000000094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7.8531259999999996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Your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Your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Your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Your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Your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Your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Your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Your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7.5816657903448998</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Devon Healthcare NHS Trust</c:v>
                </c:pt>
                <c:pt idx="1">
                  <c:v>North Bristol NHS Trust</c:v>
                </c:pt>
                <c:pt idx="2">
                  <c:v>Torbay and South Devon NHS Foundation Trust</c:v>
                </c:pt>
                <c:pt idx="3">
                  <c:v>Royal Devon University Healthcare NHS Foundation Trust</c:v>
                </c:pt>
                <c:pt idx="4">
                  <c:v>University Hospitals Bristol and Weston NHS Foundation Trust</c:v>
                </c:pt>
              </c:strCache>
            </c:strRef>
          </c:cat>
          <c:val>
            <c:numRef>
              <c:f>Sheet1!$B$2:$B$6</c:f>
              <c:numCache>
                <c:formatCode>0.0</c:formatCode>
                <c:ptCount val="5"/>
                <c:pt idx="0">
                  <c:v>8.1</c:v>
                </c:pt>
                <c:pt idx="1">
                  <c:v>8</c:v>
                </c:pt>
                <c:pt idx="2">
                  <c:v>8</c:v>
                </c:pt>
                <c:pt idx="3">
                  <c:v>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Devon Healthcare NHS Trust</c:v>
                </c:pt>
                <c:pt idx="1">
                  <c:v>North Bristol NHS Trust</c:v>
                </c:pt>
                <c:pt idx="2">
                  <c:v>Torbay and South Devon NHS Foundation Trust</c:v>
                </c:pt>
                <c:pt idx="3">
                  <c:v>Royal Devon University Healthcare NHS Foundation Trust</c:v>
                </c:pt>
                <c:pt idx="4">
                  <c:v>University Hospitals Bristol and Weston NHS Foundation Trust</c:v>
                </c:pt>
              </c:strCache>
            </c:strRef>
          </c:cat>
          <c:val>
            <c:numRef>
              <c:f>Sheet1!$C$2:$C$6</c:f>
              <c:numCache>
                <c:formatCode>0.0</c:formatCode>
                <c:ptCount val="5"/>
                <c:pt idx="0">
                  <c:v>1.9000000000000004</c:v>
                </c:pt>
                <c:pt idx="1">
                  <c:v>2</c:v>
                </c:pt>
                <c:pt idx="2">
                  <c:v>2</c:v>
                </c:pt>
                <c:pt idx="3">
                  <c:v>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4.9000000000000004</c:v>
                </c:pt>
                <c:pt idx="1">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5.0999999999999996</c:v>
                </c:pt>
                <c:pt idx="1">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7.1</c:v>
                </c:pt>
                <c:pt idx="1">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2.9000000000000004</c:v>
                </c:pt>
                <c:pt idx="1">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Gloucestershire Hospitals NHS Foundation Trust</c:v>
                </c:pt>
                <c:pt idx="2">
                  <c:v>Salisbury NHS Foundation Trust</c:v>
                </c:pt>
                <c:pt idx="3">
                  <c:v>University Hospitals Dorset NHS Foundation Trust</c:v>
                </c:pt>
                <c:pt idx="4">
                  <c:v>Yeovil District Hospital NHS Foundation Trust</c:v>
                </c:pt>
              </c:strCache>
            </c:strRef>
          </c:cat>
          <c:val>
            <c:numRef>
              <c:f>Sheet1!$B$2:$B$6</c:f>
              <c:numCache>
                <c:formatCode>0.0</c:formatCode>
                <c:ptCount val="5"/>
                <c:pt idx="0">
                  <c:v>7.2</c:v>
                </c:pt>
                <c:pt idx="1">
                  <c:v>7.3</c:v>
                </c:pt>
                <c:pt idx="2">
                  <c:v>7.5</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Gloucestershire Hospitals NHS Foundation Trust</c:v>
                </c:pt>
                <c:pt idx="2">
                  <c:v>Salisbury NHS Foundation Trust</c:v>
                </c:pt>
                <c:pt idx="3">
                  <c:v>University Hospitals Dorset NHS Foundation Trust</c:v>
                </c:pt>
                <c:pt idx="4">
                  <c:v>Yeovil District Hospital NHS Foundation Trust</c:v>
                </c:pt>
              </c:strCache>
            </c:strRef>
          </c:cat>
          <c:val>
            <c:numRef>
              <c:f>Sheet1!$C$2:$C$6</c:f>
              <c:numCache>
                <c:formatCode>0.0</c:formatCode>
                <c:ptCount val="5"/>
                <c:pt idx="0">
                  <c:v>2.8</c:v>
                </c:pt>
                <c:pt idx="1">
                  <c:v>2.7</c:v>
                </c:pt>
                <c:pt idx="2">
                  <c:v>2.5</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6.7</c:v>
                </c:pt>
                <c:pt idx="1">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3.3</c:v>
                </c:pt>
                <c:pt idx="1">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0.8</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9.1999999999999993</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95.801500000000004</c:v>
                </c:pt>
                <c:pt idx="1">
                  <c:v>0.76339999999999997</c:v>
                </c:pt>
                <c:pt idx="2">
                  <c:v>0.57250000000000001</c:v>
                </c:pt>
                <c:pt idx="3">
                  <c:v>0.38169999999999998</c:v>
                </c:pt>
                <c:pt idx="4">
                  <c:v>0.1908</c:v>
                </c:pt>
                <c:pt idx="5">
                  <c:v>2.2900999999999998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0.13159799999999944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0.43813499999999994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0.12214800000000015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1.2752150000000002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0.56028300000000009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0.54507800000000017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7.8391440000000001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3.8421097101900337E-2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0.18619800000000009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1.943886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0.85407299999999964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1.6517189999999999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5.2679929999999997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8.5013000000000005E-2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0.31625700000000023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8.816999999999986E-2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0.92048500000000111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0.40442799999999934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0.4813919999999996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7.3601270000000003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3.465000000000007E-2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0.30735599999999952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8.5689000000000348E-2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0.89457499999999968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0.39304399999999973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0.39242500000000113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7.638363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0.46850009375560031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0.15557700000000008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1.6241989999999999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0.71361399999999886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0.80983200000000011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6.9061729999999999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5.5597000000000563E-2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0.24345299999999881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6.7872000000001265E-2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0.70858199999999982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6.7873000000000516E-2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0.24345199999999956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0.11889799999999973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8.9632649999999998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0.28608402279209955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9.9763000000000268E-2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1.0415169999999989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9.9763000000001156E-2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0.35784100000000052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0.27791199999999883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8.5100619999999996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0.21409936853580014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9.7995000000000054E-2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1.0230570000000005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9.7994999999999166E-2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0.35149900000000045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0.40198999999999963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8.1696030000000004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23.182700000000001</c:v>
                </c:pt>
                <c:pt idx="1">
                  <c:v>0.39290000000000003</c:v>
                </c:pt>
                <c:pt idx="2">
                  <c:v>70.334000000000003</c:v>
                </c:pt>
                <c:pt idx="3">
                  <c:v>0</c:v>
                </c:pt>
                <c:pt idx="4">
                  <c:v>0.98229999999999995</c:v>
                </c:pt>
                <c:pt idx="5">
                  <c:v>0.58940000000000003</c:v>
                </c:pt>
                <c:pt idx="6">
                  <c:v>0</c:v>
                </c:pt>
                <c:pt idx="7">
                  <c:v>2.5539999999999998</c:v>
                </c:pt>
                <c:pt idx="8">
                  <c:v>1.9645999999999999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0.52522000000000002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0.39360999999999979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0.10973499999999969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1.1456210000000002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0.10973599999999983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0.39360899999999965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0.34955599999999976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8.2482109999999995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0.36022996031469923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0.11192500000000027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1.1684729999999997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0.11192500000000027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0.40146100000000029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0.70848600000000062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6.9519679999999999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0.37821700992980034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0.14192300000000024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1.4816520000000004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0.14192299999999847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0.50906200000000013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0.45421400000000034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7.5614730000000003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0.43074753586259984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0.1861240000000004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1.9431050000000001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0.18612299999999937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0.66760700000000028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0.934203000000001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5.8381800000000004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0.30236000000000018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0.18455099999999902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5.1451000000000136E-2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0.53714500000000065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5.1451999999999387E-2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0.18454999999999977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5.321499999999979E-2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9.3070939999999993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0.79310000000000003</c:v>
                </c:pt>
                <c:pt idx="1">
                  <c:v>0.20689999999999997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0.79310000000000003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Your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Your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Your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Your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Your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Your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Your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Your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8.7002914786020007</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Devon University Healthcare NHS Foundation Trust</c:v>
                </c:pt>
                <c:pt idx="2">
                  <c:v>Somerset NHS Foundation Trust</c:v>
                </c:pt>
                <c:pt idx="3">
                  <c:v>North Bristol NHS Trust</c:v>
                </c:pt>
                <c:pt idx="4">
                  <c:v>University Hospitals Bristol and Weston NHS Foundation Trust</c:v>
                </c:pt>
              </c:strCache>
            </c:strRef>
          </c:cat>
          <c:val>
            <c:numRef>
              <c:f>Sheet1!$B$2:$B$6</c:f>
              <c:numCache>
                <c:formatCode>0.0</c:formatCode>
                <c:ptCount val="5"/>
                <c:pt idx="0">
                  <c:v>9.1</c:v>
                </c:pt>
                <c:pt idx="1">
                  <c:v>9</c:v>
                </c:pt>
                <c:pt idx="2">
                  <c:v>9</c:v>
                </c:pt>
                <c:pt idx="3">
                  <c:v>8.9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Devon University Healthcare NHS Foundation Trust</c:v>
                </c:pt>
                <c:pt idx="2">
                  <c:v>Somerset NHS Foundation Trust</c:v>
                </c:pt>
                <c:pt idx="3">
                  <c:v>North Bristol NHS Trust</c:v>
                </c:pt>
                <c:pt idx="4">
                  <c:v>University Hospitals Bristol and Weston NHS Foundation Trust</c:v>
                </c:pt>
              </c:strCache>
            </c:strRef>
          </c:cat>
          <c:val>
            <c:numRef>
              <c:f>Sheet1!$C$2:$C$6</c:f>
              <c:numCache>
                <c:formatCode>0.0</c:formatCode>
                <c:ptCount val="5"/>
                <c:pt idx="0">
                  <c:v>0.90000000000000036</c:v>
                </c:pt>
                <c:pt idx="1">
                  <c:v>1</c:v>
                </c:pt>
                <c:pt idx="2">
                  <c:v>1</c:v>
                </c:pt>
                <c:pt idx="3">
                  <c:v>1.0999999999999996</c:v>
                </c:pt>
                <c:pt idx="4">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Yeovil District Hospital NHS Foundation Trust</c:v>
                </c:pt>
                <c:pt idx="1">
                  <c:v>Gloucestershire Hospitals NHS Foundation Trust</c:v>
                </c:pt>
                <c:pt idx="2">
                  <c:v>Great Western Hospitals NHS Foundation Trust</c:v>
                </c:pt>
                <c:pt idx="3">
                  <c:v>Salisbury NHS Foundation Trust</c:v>
                </c:pt>
                <c:pt idx="4">
                  <c:v>University Hospitals Dorset NHS Foundation Trust</c:v>
                </c:pt>
              </c:strCache>
            </c:strRef>
          </c:cat>
          <c:val>
            <c:numRef>
              <c:f>Sheet1!$B$2:$B$6</c:f>
              <c:numCache>
                <c:formatCode>0.0</c:formatCode>
                <c:ptCount val="5"/>
                <c:pt idx="0">
                  <c:v>8.6</c:v>
                </c:pt>
                <c:pt idx="1">
                  <c:v>8.6</c:v>
                </c:pt>
                <c:pt idx="2">
                  <c:v>8.6999999999999993</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Yeovil District Hospital NHS Foundation Trust</c:v>
                </c:pt>
                <c:pt idx="1">
                  <c:v>Gloucestershire Hospitals NHS Foundation Trust</c:v>
                </c:pt>
                <c:pt idx="2">
                  <c:v>Great Western Hospitals NHS Foundation Trust</c:v>
                </c:pt>
                <c:pt idx="3">
                  <c:v>Salisbury NHS Foundation Trust</c:v>
                </c:pt>
                <c:pt idx="4">
                  <c:v>University Hospitals Dorset NHS Foundation Trust</c:v>
                </c:pt>
              </c:strCache>
            </c:strRef>
          </c:cat>
          <c:val>
            <c:numRef>
              <c:f>Sheet1!$C$2:$C$6</c:f>
              <c:numCache>
                <c:formatCode>0.0</c:formatCode>
                <c:ptCount val="5"/>
                <c:pt idx="0">
                  <c:v>1.4000000000000004</c:v>
                </c:pt>
                <c:pt idx="1">
                  <c:v>1.4000000000000004</c:v>
                </c:pt>
                <c:pt idx="2">
                  <c:v>1.3000000000000007</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0.13309399999999982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0.23539500000000046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6.5625999999999962E-2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0.68512799999999885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6.5625999999999962E-2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0.23539500000000046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0.22180499999999981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8.5457190000000001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0.19920617147079867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5.724499999999999E-2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0.59762000000000093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5.7243999999998962E-2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0.20532900000000076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0.16256399999999971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8.9531559999999999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0.19183523587500062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7.7280999999999267E-2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0.80679899999999982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7.7280000000000015E-2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0.27719800000000028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0.13760500000000064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8.6019989999999993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53.424700000000001</c:v>
                </c:pt>
                <c:pt idx="2">
                  <c:v>46.379600000000003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Your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Your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Your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Your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Your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Your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Your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Your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8.3103523674339499</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Sheet1!$B$2:$B$6</c:f>
              <c:numCache>
                <c:formatCode>0.0</c:formatCode>
                <c:ptCount val="5"/>
                <c:pt idx="0">
                  <c:v>8.6999999999999993</c:v>
                </c:pt>
                <c:pt idx="1">
                  <c:v>8.6999999999999993</c:v>
                </c:pt>
                <c:pt idx="2">
                  <c:v>8.6999999999999993</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Sheet1!$C$2:$C$6</c:f>
              <c:numCache>
                <c:formatCode>0.0</c:formatCode>
                <c:ptCount val="5"/>
                <c:pt idx="0">
                  <c:v>1.3000000000000007</c:v>
                </c:pt>
                <c:pt idx="1">
                  <c:v>1.3000000000000007</c:v>
                </c:pt>
                <c:pt idx="2">
                  <c:v>1.3000000000000007</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Salisbury NHS Foundation Trust</c:v>
                </c:pt>
                <c:pt idx="2">
                  <c:v>Gloucestershire Hospitals NHS Foundation Trust</c:v>
                </c:pt>
                <c:pt idx="3">
                  <c:v>University Hospitals Dorset NHS Foundation Trust</c:v>
                </c:pt>
                <c:pt idx="4">
                  <c:v>Somerset NHS Foundation Trust</c:v>
                </c:pt>
              </c:strCache>
            </c:strRef>
          </c:cat>
          <c:val>
            <c:numRef>
              <c:f>Sheet1!$B$2:$B$6</c:f>
              <c:numCache>
                <c:formatCode>0.0</c:formatCode>
                <c:ptCount val="5"/>
                <c:pt idx="0">
                  <c:v>8.1</c:v>
                </c:pt>
                <c:pt idx="1">
                  <c:v>8.1</c:v>
                </c:pt>
                <c:pt idx="2">
                  <c:v>8.1999999999999993</c:v>
                </c:pt>
                <c:pt idx="3">
                  <c:v>8.3000000000000007</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Salisbury NHS Foundation Trust</c:v>
                </c:pt>
                <c:pt idx="2">
                  <c:v>Gloucestershire Hospitals NHS Foundation Trust</c:v>
                </c:pt>
                <c:pt idx="3">
                  <c:v>University Hospitals Dorset NHS Foundation Trust</c:v>
                </c:pt>
                <c:pt idx="4">
                  <c:v>Somerset NHS Foundation Trust</c:v>
                </c:pt>
              </c:strCache>
            </c:strRef>
          </c:cat>
          <c:val>
            <c:numRef>
              <c:f>Sheet1!$C$2:$C$6</c:f>
              <c:numCache>
                <c:formatCode>0.0</c:formatCode>
                <c:ptCount val="5"/>
                <c:pt idx="0">
                  <c:v>1.9000000000000004</c:v>
                </c:pt>
                <c:pt idx="1">
                  <c:v>1.9000000000000004</c:v>
                </c:pt>
                <c:pt idx="2">
                  <c:v>1.8000000000000007</c:v>
                </c:pt>
                <c:pt idx="3">
                  <c:v>1.6999999999999993</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0.16394700000000029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0.26854499999999959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7.4868000000000379E-2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0.78161399999999936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7.4868000000000379E-2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0.26854400000000034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0.21731800000000057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8.7270400000000006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6.7966999999999445E-2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0.23697200000000151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6.606500000000004E-2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0.68971900000000019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6.6065999999999292E-2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0.23697100000000049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2.4051000000000045E-2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8.9736379999999993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0.11893799999999999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0.29198500000000038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8.1402999999999892E-2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0.84983699999999907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8.1402999999999892E-2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0.29198500000000038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8.9469000000001131E-2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8.5320750000000007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0.45454099999999986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0.3513149999999996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9.7944000000000031E-2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1.0225200000000001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9.7944000000000031E-2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0.35131500000000049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0.76251800000000003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7.0086570000000004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Your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Your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Your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Your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Your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Your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Your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Your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7.9432813131145803</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 Bristol NHS Trust</c:v>
                </c:pt>
                <c:pt idx="1">
                  <c:v>Northern Devon Healthcare NHS Trust</c:v>
                </c:pt>
                <c:pt idx="2">
                  <c:v>Royal Devon University Healthcare NHS Foundation Trust</c:v>
                </c:pt>
                <c:pt idx="3">
                  <c:v>Torbay and South Devon NHS Foundation Trust</c:v>
                </c:pt>
                <c:pt idx="4">
                  <c:v>University Hospitals Bristol and Weston NHS Foundation Trust</c:v>
                </c:pt>
              </c:strCache>
            </c:strRef>
          </c:cat>
          <c:val>
            <c:numRef>
              <c:f>Sheet1!$B$2:$B$6</c:f>
              <c:numCache>
                <c:formatCode>0.0</c:formatCode>
                <c:ptCount val="5"/>
                <c:pt idx="0">
                  <c:v>8.4</c:v>
                </c:pt>
                <c:pt idx="1">
                  <c:v>8.3000000000000007</c:v>
                </c:pt>
                <c:pt idx="2">
                  <c:v>8.3000000000000007</c:v>
                </c:pt>
                <c:pt idx="3">
                  <c:v>8.1999999999999993</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 Bristol NHS Trust</c:v>
                </c:pt>
                <c:pt idx="1">
                  <c:v>Northern Devon Healthcare NHS Trust</c:v>
                </c:pt>
                <c:pt idx="2">
                  <c:v>Royal Devon University Healthcare NHS Foundation Trust</c:v>
                </c:pt>
                <c:pt idx="3">
                  <c:v>Torbay and South Devon NHS Foundation Trust</c:v>
                </c:pt>
                <c:pt idx="4">
                  <c:v>University Hospitals Bristol and Weston NHS Foundation Trust</c:v>
                </c:pt>
              </c:strCache>
            </c:strRef>
          </c:cat>
          <c:val>
            <c:numRef>
              <c:f>Sheet1!$C$2:$C$6</c:f>
              <c:numCache>
                <c:formatCode>0.0</c:formatCode>
                <c:ptCount val="5"/>
                <c:pt idx="0">
                  <c:v>1.5999999999999996</c:v>
                </c:pt>
                <c:pt idx="1">
                  <c:v>1.6999999999999993</c:v>
                </c:pt>
                <c:pt idx="2">
                  <c:v>1.6999999999999993</c:v>
                </c:pt>
                <c:pt idx="3">
                  <c:v>1.8000000000000007</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Gloucestershire Hospitals NHS Foundation Trust</c:v>
                </c:pt>
                <c:pt idx="2">
                  <c:v>Salisbury NHS Foundation Trust</c:v>
                </c:pt>
                <c:pt idx="3">
                  <c:v>Yeovil District Hospital NHS Foundation Trust</c:v>
                </c:pt>
                <c:pt idx="4">
                  <c:v>University Hospitals Dorset NHS Foundation Trust</c:v>
                </c:pt>
              </c:strCache>
            </c:strRef>
          </c:cat>
          <c:val>
            <c:numRef>
              <c:f>Sheet1!$B$2:$B$6</c:f>
              <c:numCache>
                <c:formatCode>0.0</c:formatCode>
                <c:ptCount val="5"/>
                <c:pt idx="0">
                  <c:v>7.7</c:v>
                </c:pt>
                <c:pt idx="1">
                  <c:v>7.7</c:v>
                </c:pt>
                <c:pt idx="2">
                  <c:v>7.8</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Gloucestershire Hospitals NHS Foundation Trust</c:v>
                </c:pt>
                <c:pt idx="2">
                  <c:v>Salisbury NHS Foundation Trust</c:v>
                </c:pt>
                <c:pt idx="3">
                  <c:v>Yeovil District Hospital NHS Foundation Trust</c:v>
                </c:pt>
                <c:pt idx="4">
                  <c:v>University Hospitals Dorset NHS Foundation Trust</c:v>
                </c:pt>
              </c:strCache>
            </c:strRef>
          </c:cat>
          <c:val>
            <c:numRef>
              <c:f>Sheet1!$C$2:$C$6</c:f>
              <c:numCache>
                <c:formatCode>0.0</c:formatCode>
                <c:ptCount val="5"/>
                <c:pt idx="0">
                  <c:v>2.2999999999999998</c:v>
                </c:pt>
                <c:pt idx="1">
                  <c:v>2.2999999999999998</c:v>
                </c:pt>
                <c:pt idx="2">
                  <c:v>2.2000000000000002</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0.43033999999999928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0.280246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7.813099999999995E-2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0.81567100000000092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7.8130999999999062E-2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0.280246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0.25110300000000052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7.7061039999999998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0.19946170072940017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8.7869000000000419E-2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0.91733499999999957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8.7869000000000419E-2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0.31517600000000012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0.62212200000000006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7.0189209999999997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0.13197646760380088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6.3061999999998619E-2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0.65835700000000053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6.3062000000000396E-2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0.22619599999999984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0.27666900000000005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8.8154679999999992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0.17583899999999986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0.38067699999999949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0.10613000000000028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1.1079799999999995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0.10612900000000103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0.38067700000000038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0.55987899999999868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7.5366419999999996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0.1470290276153996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0.14481500000000036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1.5118539999999996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0.1448160000000005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0.51943900000000021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1.5895450000000002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6.2255180000000001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2.8626</c:v>
                </c:pt>
                <c:pt idx="1">
                  <c:v>7.4427000000000003</c:v>
                </c:pt>
                <c:pt idx="2">
                  <c:v>23.282399999999999</c:v>
                </c:pt>
                <c:pt idx="3">
                  <c:v>66.412199999999999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0.11644816872100172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4.002899999999876E-2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0.41790699999999958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4.0030000000001564E-2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0.14358299999999957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0.1427669999999992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9.3515099999999993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0.21603200000000022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0.20513799999999982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5.7191000000001324E-2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0.59706499999999885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5.7191000000001324E-2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0.20513799999999982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0.20557599999999887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8.7329050000000006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0.26627997606460063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8.6825999999999404E-2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0.90645799999999976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8.6826000000000292E-2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0.31143800000000077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0.44531299999999874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8.1591839999999998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Your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Your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Your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Your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Your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Your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Your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Your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8.4750406636645703</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Dorset NHS Foundation Trust</c:v>
                </c:pt>
                <c:pt idx="1">
                  <c:v>Somerset NHS Foundation Trust</c:v>
                </c:pt>
                <c:pt idx="2">
                  <c:v>Royal Devon University Healthcare NHS Foundation Trust</c:v>
                </c:pt>
                <c:pt idx="3">
                  <c:v>Torbay and South Devon NHS Foundation Trust</c:v>
                </c:pt>
                <c:pt idx="4">
                  <c:v>University Hospitals Bristol and Weston NHS Foundation Trust</c:v>
                </c:pt>
              </c:strCache>
            </c:strRef>
          </c:cat>
          <c:val>
            <c:numRef>
              <c:f>Sheet1!$B$2:$B$6</c:f>
              <c:numCache>
                <c:formatCode>0.0</c:formatCode>
                <c:ptCount val="5"/>
                <c:pt idx="0">
                  <c:v>8.5</c:v>
                </c:pt>
                <c:pt idx="1">
                  <c:v>8.4</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Dorset NHS Foundation Trust</c:v>
                </c:pt>
                <c:pt idx="1">
                  <c:v>Somerset NHS Foundation Trust</c:v>
                </c:pt>
                <c:pt idx="2">
                  <c:v>Royal Devon University Healthcare NHS Foundation Trust</c:v>
                </c:pt>
                <c:pt idx="3">
                  <c:v>Torbay and South Devon NHS Foundation Trust</c:v>
                </c:pt>
                <c:pt idx="4">
                  <c:v>University Hospitals Bristol and Weston NHS Foundation Trust</c:v>
                </c:pt>
              </c:strCache>
            </c:strRef>
          </c:cat>
          <c:val>
            <c:numRef>
              <c:f>Sheet1!$C$2:$C$6</c:f>
              <c:numCache>
                <c:formatCode>0.0</c:formatCode>
                <c:ptCount val="5"/>
                <c:pt idx="0">
                  <c:v>1.5</c:v>
                </c:pt>
                <c:pt idx="1">
                  <c:v>1.5999999999999996</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Royal United Hospitals Bath NHS Foundation Trust</c:v>
                </c:pt>
                <c:pt idx="2">
                  <c:v>North Bristol NHS Trust</c:v>
                </c:pt>
                <c:pt idx="3">
                  <c:v>Northern Devon Healthcare NHS Trust</c:v>
                </c:pt>
                <c:pt idx="4">
                  <c:v>Royal Cornwall Hospitals NHS Trust</c:v>
                </c:pt>
              </c:strCache>
            </c:strRef>
          </c:cat>
          <c:val>
            <c:numRef>
              <c:f>Sheet1!$B$2:$B$6</c:f>
              <c:numCache>
                <c:formatCode>0.0</c:formatCode>
                <c:ptCount val="5"/>
                <c:pt idx="0">
                  <c:v>8</c:v>
                </c:pt>
                <c:pt idx="1">
                  <c:v>8.1</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Royal United Hospitals Bath NHS Foundation Trust</c:v>
                </c:pt>
                <c:pt idx="2">
                  <c:v>North Bristol NHS Trust</c:v>
                </c:pt>
                <c:pt idx="3">
                  <c:v>Northern Devon Healthcare NHS Trust</c:v>
                </c:pt>
                <c:pt idx="4">
                  <c:v>Royal Cornwall Hospitals NHS Trust</c:v>
                </c:pt>
              </c:strCache>
            </c:strRef>
          </c:cat>
          <c:val>
            <c:numRef>
              <c:f>Sheet1!$C$2:$C$6</c:f>
              <c:numCache>
                <c:formatCode>0.0</c:formatCode>
                <c:ptCount val="5"/>
                <c:pt idx="0">
                  <c:v>2</c:v>
                </c:pt>
                <c:pt idx="1">
                  <c:v>1.9000000000000004</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0.14429600000000065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0.20050900000000027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5.5899999999999395E-2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0.58359100000000019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5.5901000000000423E-2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0.20050799999999924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0.19165800000000033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9.0899040000000007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0.63504399999999972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0.22417800000000021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6.249899999999986E-2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0.65248300000000015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6.2499000000000748E-2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0.22417899999999946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0.5169359999999994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8.0397549999999995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0.16222099999999973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0.26675599999999999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7.4370000000000047E-2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0.77640800000000088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7.4370000000000047E-2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0.2667559999999991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0.57261600000000001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8.2954640000000008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Your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Your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Your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Your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Your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Your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Your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Your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7.3924492128260404</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73266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R0D | University Hospitals Dorset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R0D | University Hospitals Dorset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R0D | University Hospitals Dorset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8.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chart" Target="../charts/chart331.xml"/><Relationship Id="rId2" Type="http://schemas.openxmlformats.org/officeDocument/2006/relationships/notesSlide" Target="../notesSlides/notesSlide66.xml"/><Relationship Id="rId1" Type="http://schemas.openxmlformats.org/officeDocument/2006/relationships/slideLayout" Target="../slideLayouts/slideLayout8.xml"/><Relationship Id="rId4" Type="http://schemas.openxmlformats.org/officeDocument/2006/relationships/chart" Target="../charts/chart332.xml"/></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7.xml"/><Relationship Id="rId1" Type="http://schemas.openxmlformats.org/officeDocument/2006/relationships/slideLayout" Target="../slideLayouts/slideLayout9.xml"/><Relationship Id="rId5" Type="http://schemas.openxmlformats.org/officeDocument/2006/relationships/chart" Target="../charts/chart334.xml"/><Relationship Id="rId4" Type="http://schemas.openxmlformats.org/officeDocument/2006/relationships/chart" Target="../charts/chart333.xml"/></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8.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80.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University Hospitals Dorset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564319910"/>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1721262449"/>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Q36. To what extent did hospital staff take your family or home situation into account when planning for you to leave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Q33. Beforehand, how well did hospital staff explain how you might feel after you had the operations or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Q9. Did you get enough help from staff to wash or keep yourself clean?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Q34. After the operations or procedures, how well did hospital staff explain how the operation or procedure had gone?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630455450"/>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5926428"/>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477042504"/>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hospital lighting?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Q22. In your opinion, were there enough nurses on duty to care for you in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2455749"/>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65559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6968999"/>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111570728"/>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93861851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0333359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379014796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4902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83739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135832390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209443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2670302412"/>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71303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9885586"/>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139416852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2512916467"/>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5580535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161855849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7722049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15525376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89908063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73899990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471612670"/>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35517360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53201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59580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686530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289517333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319558550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892140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2447188620"/>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206018371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2233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78847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9792169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419361475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736677147"/>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601829251"/>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52608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18590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01220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1201028"/>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84075760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4194292510"/>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3766634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310057534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0625590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29319851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256136834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278231109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71265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30857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83711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5900582"/>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365059626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3558823233"/>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0693693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98787932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0034325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368623229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327266186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204707589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383955696"/>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76121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55263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09684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4630192"/>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312467847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1603835514"/>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7133457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144048837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2835356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85721849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383532572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220706916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4224788104"/>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255649499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69730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56624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4324598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204708072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155930170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308677494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43525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0098054"/>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06846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4062316"/>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18746622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1922726779"/>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1394614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252334397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7500676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223493723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89683975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1172728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99013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74373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19960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0026955"/>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191419925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798387179"/>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69235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98661131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797248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416131010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230014017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184906378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2276155160"/>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10757081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55256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42070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5116558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349811683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83881798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120558717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121939465"/>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275466759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167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37800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6258296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361165978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12108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54727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45116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0633667"/>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52684949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2333125119"/>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0.9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9420406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91654907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6463539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149253632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56757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19492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00728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1176832"/>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331332436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3793231065"/>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3785914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416759261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7317296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212075630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89149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91698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594783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2997885"/>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376238743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615321853"/>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1618702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123096298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3101965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316618957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26522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53888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07743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184584324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07591012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177808558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(40)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(107)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247113420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70293471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3839969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(325)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43415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635868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0911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194282086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158454896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84254587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(96)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(202)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6162933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73093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413028769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421654798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(170)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(303)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469728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07808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15409587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260798569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418488344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(170)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(303)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35376236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66761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57390501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16804005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(170)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(303)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56429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31897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616886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31827527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27553015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327606839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89951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309403622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5292096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(181)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(329)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044569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48807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02713974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404474851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192834500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(234)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49382966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201069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98921132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126385299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(105)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(216)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063846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520329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55498421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146367023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295845773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(160)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26555329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71524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89434374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4203052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(324)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163847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48465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90656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066662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363060264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87081776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31603232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374681801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208499375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372434557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(62)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(144)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503982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0133525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290375691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101794036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(172)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(319)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156661506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46077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35732174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352249437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(305)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541808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96943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187818176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18831949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317535851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(335)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48114960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03804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396121542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65440597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(331)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519292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66928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53888415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404129576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14931036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(313)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345925110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34265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98767431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264117949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(183)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(336)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754970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77617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230169800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11172643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242194351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(334)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59547399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96708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347233441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354176529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(183)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(335)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652585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62625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2605723928"/>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323023281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210538959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(294)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249105284"/>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44835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377311152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409413300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(172)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(317)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174893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99008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377832146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182842747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28630455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(180)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(319)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319563650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6290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0652883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360524921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(155)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(286)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915378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40256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114003272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65542061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25508232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(162)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(300)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79272446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40078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5055285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9349455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(180)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(330)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935805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90264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41645043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297780079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93308532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(161)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(267)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150126919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93480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9268118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64843808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(309)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921098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85637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36033924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356384407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96597150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(88)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(187)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120273874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45069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21499039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243404843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(93)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(197)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706619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76293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18298069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275022454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13326215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(94)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(198)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282732762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58862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175522494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305330702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(179)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(327)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642065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36870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1971875092"/>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0331262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90345299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(141)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(260)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2252711742"/>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31329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149532439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114081685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(124)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401896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21918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237134799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1494076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61766540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(335)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99725728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72313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42538777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97207867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(317)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666296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60694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2742213111"/>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279643325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383498860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(140)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(253)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1550309817"/>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33802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29351470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72862811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(249)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11633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549596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36160763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72236725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249321178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(158)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(298)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39526802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28096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91850110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219210217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(169)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(311)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53520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68649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201355050"/>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46513297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13572447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(93)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(181)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4291788771"/>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33828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41098759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334817775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(99)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(182)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205972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28245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187826284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92225024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10973074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(160)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(289)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269181091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65763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7148271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38295877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(180)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(330)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296759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19273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320504788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01226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277100058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70860150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POOLE HOSPITAL (179)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BOURNEMOUTH HOSPITAL (326)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31774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70032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262991117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211734517"/>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269655811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97742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64249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4239071493"/>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45320559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530096033"/>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27899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1603485"/>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1056823581"/>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74499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314970801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3929486018"/>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63570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70184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280185392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746812137"/>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49234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3939176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26172421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815186408"/>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85406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62449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52161591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1065092072"/>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0.9▼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2478215550"/>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501347737"/>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60745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8069014"/>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9119416"/>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4874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32355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370294985"/>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Q5. Were you ever prevented from sleeping at night by noise from staff?</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61620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3384388774"/>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Q5. Were you ever prevented from sleeping at night by hospital lighting?</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“somewhat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22024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947984913"/>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Q33. Beforehand, how well did hospital staff explain how you might feel after you had the operations or procedures?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45163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784771404"/>
              </p:ext>
            </p:extLst>
          </p:nvPr>
        </p:nvGraphicFramePr>
        <p:xfrm>
          <a:off x="469068" y="1548000"/>
          <a:ext cx="11253864" cy="4759976"/>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-1.3</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Q44. Did hospital staff discuss with you whether you may need any further health or social care services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noise from other patients?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hospital lighting?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Q43. Did hospital staff tell you who to contact if you were worried about your condition or treatment after you left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Q41. Thinking about any medicine you were to take at home, were you given any of the following?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Q49. During your hospital stay, were you ever asked to give your views on the quality of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707682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Q17. Did you have confidence and trust in the doctors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29316721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9128395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Q29. Do you think the hospital staff did everything they could to help control your pain?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02339778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Q30. Were you able to get a member of staff to help you when you needed attention?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13816259"/>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Q18. When doctors spoke about your care in front of you, were you included in the conversation?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22692981"/>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11380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36835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938232793"/>
              </p:ext>
            </p:extLst>
          </p:nvPr>
        </p:nvGraphicFramePr>
        <p:xfrm>
          <a:off x="469068" y="1548000"/>
          <a:ext cx="11253864" cy="1097672"/>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Q8. How clean was the hospital room or ward that you were 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-0.3</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585217590"/>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73694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429222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77</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University Hospitals Dorset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4258635311"/>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Home and family situation: staff considering the patients home and family situation when planning for them to leave hospital, if needed
Expectations after the operation or procedure: patients being given an explanation from staff, before their operation or procedure, of how they might feel afterwards
Help to wash and keep clean: patients getting enough help to wash and keep clean
After the operation or procedure: patients being given an explanation from staff of how their operation or procedure went
Equipment and adaptations in the home: hospital staff discussing if any equipment or home adaptations were needed when leaving hospital</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2365206927"/>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Noise from staff: patients not being bothered by noise at night from staff
Noise from other patients: patients not being bothered by noise at night from other patients
Disturbance from hospital lighting: patients not being bothered at night by hospital lighting
Feedback on care: patients being asked to give their views on the quality of their care
Enough nurses: patients feeling there were enough nurses on duty to care for them in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University Hospitals Dorset NHS Foundation Trust who had attended in late 2021. Responses were received from 524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49770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392663"/>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524</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3545167524"/>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2782892"/>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092132447"/>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7176548"/>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45%</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959557070"/>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4161374655"/>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4153227813"/>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655645101"/>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2298781788"/>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1994714306"/>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&lt;0.5%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4338561"/>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4246871849"/>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4227351"/>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125341944"/>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2948507761"/>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3.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19333</TotalTime>
  <Words>16573</Words>
  <Application>Microsoft Office PowerPoint</Application>
  <PresentationFormat>Widescreen</PresentationFormat>
  <Paragraphs>2363</Paragraphs>
  <Slides>80</Slides>
  <Notes>70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Arial</vt:lpstr>
      <vt:lpstr>Arial Black</vt:lpstr>
      <vt:lpstr>Calibri</vt:lpstr>
      <vt:lpstr>Calibri Light</vt:lpstr>
      <vt:lpstr>Courier New</vt:lpstr>
      <vt:lpstr>Wingdings</vt:lpstr>
      <vt:lpstr>Wingdings 3</vt:lpstr>
      <vt:lpstr>Office Theme</vt:lpstr>
      <vt:lpstr>University Hospitals Dorset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Femi Ikotun</cp:lastModifiedBy>
  <cp:revision>846</cp:revision>
  <dcterms:created xsi:type="dcterms:W3CDTF">2021-03-04T09:52:26Z</dcterms:created>
  <dcterms:modified xsi:type="dcterms:W3CDTF">2022-09-30T11:06:46Z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